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64" r:id="rId5"/>
    <p:sldId id="313" r:id="rId6"/>
    <p:sldId id="315" r:id="rId7"/>
    <p:sldId id="316" r:id="rId8"/>
    <p:sldId id="322" r:id="rId9"/>
    <p:sldId id="320" r:id="rId10"/>
    <p:sldId id="331" r:id="rId11"/>
    <p:sldId id="321" r:id="rId12"/>
    <p:sldId id="330" r:id="rId13"/>
    <p:sldId id="323" r:id="rId14"/>
    <p:sldId id="324" r:id="rId15"/>
    <p:sldId id="325" r:id="rId16"/>
    <p:sldId id="317" r:id="rId17"/>
    <p:sldId id="318" r:id="rId18"/>
    <p:sldId id="327" r:id="rId19"/>
    <p:sldId id="328" r:id="rId20"/>
    <p:sldId id="329" r:id="rId21"/>
    <p:sldId id="326" r:id="rId22"/>
    <p:sldId id="31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AB76E3-D8BB-478B-BC9A-2888BAA15F4A}" v="96" dt="2023-11-05T12:54:35.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9" d="100"/>
          <a:sy n="89" d="100"/>
        </p:scale>
        <p:origin x="46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11/7/2023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11/7/2023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11/7/2023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11/7/2023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11/7/2023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7787"/>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2590800"/>
          </a:xfrm>
        </p:spPr>
        <p:txBody>
          <a:bodyPr>
            <a:normAutofit/>
          </a:bodyPr>
          <a:lstStyle/>
          <a:p>
            <a:r>
              <a:rPr lang="en-US" dirty="0"/>
              <a:t>Energy    efficiency</a:t>
            </a:r>
            <a:endParaRPr lang="en-US" sz="6800"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0" y="6493609"/>
            <a:ext cx="185648" cy="457201"/>
          </a:xfrm>
        </p:spPr>
        <p:txBody>
          <a:bodyPr>
            <a:normAutofit/>
          </a:bodyPr>
          <a:lstStyle/>
          <a:p>
            <a:pPr>
              <a:spcAft>
                <a:spcPts val="600"/>
              </a:spcAft>
            </a:pPr>
            <a:r>
              <a:rPr lang="en-US" dirty="0"/>
              <a:t>.</a:t>
            </a:r>
            <a:endParaRPr lang="en-US" sz="1800" dirty="0"/>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3DE03-1DE1-700D-C5A3-E009F108A9A9}"/>
              </a:ext>
            </a:extLst>
          </p:cNvPr>
          <p:cNvSpPr txBox="1"/>
          <p:nvPr/>
        </p:nvSpPr>
        <p:spPr>
          <a:xfrm>
            <a:off x="1477274" y="2241287"/>
            <a:ext cx="6094562" cy="3970318"/>
          </a:xfrm>
          <a:prstGeom prst="rect">
            <a:avLst/>
          </a:prstGeom>
          <a:noFill/>
        </p:spPr>
        <p:txBody>
          <a:bodyPr wrap="square">
            <a:spAutoFit/>
          </a:bodyPr>
          <a:lstStyle/>
          <a:p>
            <a:pPr algn="just"/>
            <a:r>
              <a:rPr lang="en-US" sz="2800" b="0" i="0" dirty="0">
                <a:solidFill>
                  <a:srgbClr val="374151"/>
                </a:solidFill>
                <a:effectLst/>
                <a:latin typeface="Söhne"/>
              </a:rPr>
              <a:t>Min-max scaling, also known as normalization, is a data preprocessing technique commonly used in machine learning to scale numerical features within a specific range, typically between 0 and 1. It involves transforming the values of each feature such that they are linearly mapped to the desired range.</a:t>
            </a:r>
            <a:endParaRPr lang="en-IN" sz="2800" dirty="0"/>
          </a:p>
        </p:txBody>
      </p:sp>
      <p:sp>
        <p:nvSpPr>
          <p:cNvPr id="5" name="TextBox 4">
            <a:extLst>
              <a:ext uri="{FF2B5EF4-FFF2-40B4-BE49-F238E27FC236}">
                <a16:creationId xmlns:a16="http://schemas.microsoft.com/office/drawing/2014/main" id="{99628E9E-A18E-F8AB-2B88-11CC86535BF3}"/>
              </a:ext>
            </a:extLst>
          </p:cNvPr>
          <p:cNvSpPr txBox="1"/>
          <p:nvPr/>
        </p:nvSpPr>
        <p:spPr>
          <a:xfrm>
            <a:off x="959689" y="941081"/>
            <a:ext cx="6094562" cy="830997"/>
          </a:xfrm>
          <a:prstGeom prst="rect">
            <a:avLst/>
          </a:prstGeom>
          <a:noFill/>
        </p:spPr>
        <p:txBody>
          <a:bodyPr wrap="square">
            <a:spAutoFit/>
          </a:bodyPr>
          <a:lstStyle/>
          <a:p>
            <a:pPr algn="just"/>
            <a:r>
              <a:rPr lang="en-US" sz="4800" b="0" i="0" dirty="0">
                <a:solidFill>
                  <a:srgbClr val="374151"/>
                </a:solidFill>
                <a:effectLst/>
                <a:latin typeface="Söhne"/>
              </a:rPr>
              <a:t>Min-max scaling:-</a:t>
            </a:r>
            <a:endParaRPr lang="en-IN" sz="4800" dirty="0"/>
          </a:p>
        </p:txBody>
      </p:sp>
      <p:pic>
        <p:nvPicPr>
          <p:cNvPr id="7" name="Picture 6">
            <a:extLst>
              <a:ext uri="{FF2B5EF4-FFF2-40B4-BE49-F238E27FC236}">
                <a16:creationId xmlns:a16="http://schemas.microsoft.com/office/drawing/2014/main" id="{470F3D89-D67E-5FC1-B00F-1927277146A2}"/>
              </a:ext>
            </a:extLst>
          </p:cNvPr>
          <p:cNvPicPr>
            <a:picLocks noChangeAspect="1"/>
          </p:cNvPicPr>
          <p:nvPr/>
        </p:nvPicPr>
        <p:blipFill>
          <a:blip r:embed="rId2"/>
          <a:stretch>
            <a:fillRect/>
          </a:stretch>
        </p:blipFill>
        <p:spPr>
          <a:xfrm>
            <a:off x="7929032" y="1620524"/>
            <a:ext cx="3528366" cy="3772227"/>
          </a:xfrm>
          <a:prstGeom prst="rect">
            <a:avLst/>
          </a:prstGeom>
        </p:spPr>
      </p:pic>
    </p:spTree>
    <p:extLst>
      <p:ext uri="{BB962C8B-B14F-4D97-AF65-F5344CB8AC3E}">
        <p14:creationId xmlns:p14="http://schemas.microsoft.com/office/powerpoint/2010/main" val="805810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2CDEAB-C6AD-7845-711C-2630D6F7633F}"/>
              </a:ext>
            </a:extLst>
          </p:cNvPr>
          <p:cNvSpPr txBox="1"/>
          <p:nvPr/>
        </p:nvSpPr>
        <p:spPr>
          <a:xfrm>
            <a:off x="500332" y="1846899"/>
            <a:ext cx="10593238" cy="4524315"/>
          </a:xfrm>
          <a:prstGeom prst="rect">
            <a:avLst/>
          </a:prstGeom>
          <a:noFill/>
        </p:spPr>
        <p:txBody>
          <a:bodyPr wrap="square">
            <a:spAutoFit/>
          </a:bodyPr>
          <a:lstStyle/>
          <a:p>
            <a:pPr algn="just"/>
            <a:r>
              <a:rPr lang="en-IN" b="1" i="0" dirty="0">
                <a:solidFill>
                  <a:srgbClr val="374151"/>
                </a:solidFill>
                <a:effectLst/>
                <a:latin typeface="Söhne"/>
              </a:rPr>
              <a:t>Features:</a:t>
            </a:r>
            <a:endParaRPr lang="en-IN" b="0" i="0" dirty="0">
              <a:solidFill>
                <a:srgbClr val="374151"/>
              </a:solidFill>
              <a:effectLst/>
              <a:latin typeface="Söhne"/>
            </a:endParaRPr>
          </a:p>
          <a:p>
            <a:pPr algn="just">
              <a:buFont typeface="+mj-lt"/>
              <a:buAutoNum type="arabicPeriod"/>
            </a:pPr>
            <a:r>
              <a:rPr lang="en-IN" b="0" i="0" dirty="0">
                <a:solidFill>
                  <a:srgbClr val="374151"/>
                </a:solidFill>
                <a:effectLst/>
                <a:latin typeface="Söhne"/>
              </a:rPr>
              <a:t>Column 1: Numeric (e.g., 0.76, 0.74, etc.)</a:t>
            </a:r>
          </a:p>
          <a:p>
            <a:pPr algn="just">
              <a:buFont typeface="+mj-lt"/>
              <a:buAutoNum type="arabicPeriod"/>
            </a:pPr>
            <a:r>
              <a:rPr lang="en-IN" b="0" i="0" dirty="0">
                <a:solidFill>
                  <a:srgbClr val="374151"/>
                </a:solidFill>
                <a:effectLst/>
                <a:latin typeface="Söhne"/>
              </a:rPr>
              <a:t>Column 2: Numeric (e.g., 661.5, 686, etc.)</a:t>
            </a:r>
          </a:p>
          <a:p>
            <a:pPr algn="just">
              <a:buFont typeface="+mj-lt"/>
              <a:buAutoNum type="arabicPeriod"/>
            </a:pPr>
            <a:r>
              <a:rPr lang="en-IN" b="0" i="0" dirty="0">
                <a:solidFill>
                  <a:srgbClr val="374151"/>
                </a:solidFill>
                <a:effectLst/>
                <a:latin typeface="Söhne"/>
              </a:rPr>
              <a:t>Column 3: Numeric (e.g., 416.5, 245, etc.)</a:t>
            </a:r>
          </a:p>
          <a:p>
            <a:pPr algn="just">
              <a:buFont typeface="+mj-lt"/>
              <a:buAutoNum type="arabicPeriod"/>
            </a:pPr>
            <a:r>
              <a:rPr lang="en-IN" b="0" i="0" dirty="0">
                <a:solidFill>
                  <a:srgbClr val="374151"/>
                </a:solidFill>
                <a:effectLst/>
                <a:latin typeface="Söhne"/>
              </a:rPr>
              <a:t>Column 4: Numeric (e.g., 122.5, 220.5, etc.)</a:t>
            </a:r>
          </a:p>
          <a:p>
            <a:pPr algn="just">
              <a:buFont typeface="+mj-lt"/>
              <a:buAutoNum type="arabicPeriod"/>
            </a:pPr>
            <a:r>
              <a:rPr lang="en-IN" b="0" i="0" dirty="0">
                <a:solidFill>
                  <a:srgbClr val="374151"/>
                </a:solidFill>
                <a:effectLst/>
                <a:latin typeface="Söhne"/>
              </a:rPr>
              <a:t>Column 5: Numeric (e.g., 7, 3.5, etc.)</a:t>
            </a:r>
          </a:p>
          <a:p>
            <a:pPr algn="just">
              <a:buFont typeface="+mj-lt"/>
              <a:buAutoNum type="arabicPeriod"/>
            </a:pPr>
            <a:r>
              <a:rPr lang="en-IN" b="0" i="0" dirty="0">
                <a:solidFill>
                  <a:srgbClr val="374151"/>
                </a:solidFill>
                <a:effectLst/>
                <a:latin typeface="Söhne"/>
              </a:rPr>
              <a:t>Column 6: Numeric (e.g., 5, 2, etc.)</a:t>
            </a:r>
          </a:p>
          <a:p>
            <a:pPr algn="just">
              <a:buFont typeface="+mj-lt"/>
              <a:buAutoNum type="arabicPeriod"/>
            </a:pPr>
            <a:r>
              <a:rPr lang="en-IN" b="0" i="0" dirty="0">
                <a:solidFill>
                  <a:srgbClr val="374151"/>
                </a:solidFill>
                <a:effectLst/>
                <a:latin typeface="Söhne"/>
              </a:rPr>
              <a:t>Column 7: Numeric (e.g., 0.4)</a:t>
            </a:r>
          </a:p>
          <a:p>
            <a:pPr algn="just">
              <a:buFont typeface="+mj-lt"/>
              <a:buAutoNum type="arabicPeriod"/>
            </a:pPr>
            <a:r>
              <a:rPr lang="en-IN" b="0" i="0" dirty="0">
                <a:solidFill>
                  <a:srgbClr val="374151"/>
                </a:solidFill>
                <a:effectLst/>
                <a:latin typeface="Söhne"/>
              </a:rPr>
              <a:t>Column 8: Numeric (e.g., 2, 3, etc.)</a:t>
            </a:r>
          </a:p>
          <a:p>
            <a:pPr algn="just">
              <a:buFont typeface="+mj-lt"/>
              <a:buAutoNum type="arabicPeriod"/>
            </a:pPr>
            <a:r>
              <a:rPr lang="en-IN" b="0" i="0" dirty="0">
                <a:solidFill>
                  <a:srgbClr val="374151"/>
                </a:solidFill>
                <a:effectLst/>
                <a:latin typeface="Söhne"/>
              </a:rPr>
              <a:t>Column 9: Numeric (e.g., 40.42, 14.54, etc.)</a:t>
            </a:r>
          </a:p>
          <a:p>
            <a:pPr algn="just">
              <a:buFont typeface="+mj-lt"/>
              <a:buAutoNum type="arabicPeriod"/>
            </a:pPr>
            <a:r>
              <a:rPr lang="en-IN" b="0" i="0" dirty="0">
                <a:solidFill>
                  <a:srgbClr val="374151"/>
                </a:solidFill>
                <a:effectLst/>
                <a:latin typeface="Söhne"/>
              </a:rPr>
              <a:t>Column 10: Numeric (e.g., 39.7, 16.43, etc.)</a:t>
            </a:r>
          </a:p>
          <a:p>
            <a:pPr algn="just"/>
            <a:r>
              <a:rPr lang="en-IN" b="1" i="0" dirty="0">
                <a:solidFill>
                  <a:srgbClr val="374151"/>
                </a:solidFill>
                <a:effectLst/>
                <a:latin typeface="Söhne"/>
              </a:rPr>
              <a:t>Target Variable:</a:t>
            </a:r>
            <a:endParaRPr lang="en-IN" b="0" i="0" dirty="0">
              <a:solidFill>
                <a:srgbClr val="374151"/>
              </a:solidFill>
              <a:effectLst/>
              <a:latin typeface="Söhne"/>
            </a:endParaRPr>
          </a:p>
          <a:p>
            <a:pPr algn="just">
              <a:buFont typeface="+mj-lt"/>
              <a:buAutoNum type="arabicPeriod"/>
            </a:pPr>
            <a:r>
              <a:rPr lang="en-IN" b="0" i="0" dirty="0">
                <a:solidFill>
                  <a:srgbClr val="374151"/>
                </a:solidFill>
                <a:effectLst/>
                <a:latin typeface="Söhne"/>
              </a:rPr>
              <a:t>Column 11: Numeric (e.g., 39.7, 16.43, etc.)</a:t>
            </a:r>
          </a:p>
          <a:p>
            <a:pPr algn="just"/>
            <a:r>
              <a:rPr lang="en-IN" b="0" i="0" dirty="0">
                <a:solidFill>
                  <a:srgbClr val="374151"/>
                </a:solidFill>
                <a:effectLst/>
                <a:latin typeface="Söhne"/>
              </a:rPr>
              <a:t>Based on this analysis, it appears that the first 10 columns (Columns 1 to 10) are potential features, and Column 11 is the likely target variable that you want to predict or model. The features (Columns 1 to 10) contain various numerical values, while the target variable (Column 11) also consists of numerical values.</a:t>
            </a:r>
          </a:p>
        </p:txBody>
      </p:sp>
      <p:sp>
        <p:nvSpPr>
          <p:cNvPr id="5" name="TextBox 4">
            <a:extLst>
              <a:ext uri="{FF2B5EF4-FFF2-40B4-BE49-F238E27FC236}">
                <a16:creationId xmlns:a16="http://schemas.microsoft.com/office/drawing/2014/main" id="{802DD356-1039-D50B-E338-D5B9000765FC}"/>
              </a:ext>
            </a:extLst>
          </p:cNvPr>
          <p:cNvSpPr txBox="1"/>
          <p:nvPr/>
        </p:nvSpPr>
        <p:spPr>
          <a:xfrm>
            <a:off x="2749670" y="587398"/>
            <a:ext cx="6094562" cy="707886"/>
          </a:xfrm>
          <a:prstGeom prst="rect">
            <a:avLst/>
          </a:prstGeom>
          <a:noFill/>
        </p:spPr>
        <p:txBody>
          <a:bodyPr wrap="square">
            <a:spAutoFit/>
          </a:bodyPr>
          <a:lstStyle/>
          <a:p>
            <a:r>
              <a:rPr lang="en-IN" sz="4000" dirty="0">
                <a:solidFill>
                  <a:srgbClr val="374151"/>
                </a:solidFill>
                <a:latin typeface="Söhne"/>
              </a:rPr>
              <a:t>F</a:t>
            </a:r>
            <a:r>
              <a:rPr lang="en-IN" sz="4000" b="0" i="0" dirty="0">
                <a:solidFill>
                  <a:srgbClr val="374151"/>
                </a:solidFill>
                <a:effectLst/>
                <a:latin typeface="Söhne"/>
              </a:rPr>
              <a:t>eatures and Target variable</a:t>
            </a:r>
            <a:endParaRPr lang="en-IN" sz="4000" dirty="0"/>
          </a:p>
        </p:txBody>
      </p:sp>
      <p:pic>
        <p:nvPicPr>
          <p:cNvPr id="7" name="Picture 6">
            <a:extLst>
              <a:ext uri="{FF2B5EF4-FFF2-40B4-BE49-F238E27FC236}">
                <a16:creationId xmlns:a16="http://schemas.microsoft.com/office/drawing/2014/main" id="{3FF575E1-045C-EAA2-E3B9-BB03D15747D1}"/>
              </a:ext>
            </a:extLst>
          </p:cNvPr>
          <p:cNvPicPr>
            <a:picLocks noChangeAspect="1"/>
          </p:cNvPicPr>
          <p:nvPr/>
        </p:nvPicPr>
        <p:blipFill>
          <a:blip r:embed="rId2"/>
          <a:stretch>
            <a:fillRect/>
          </a:stretch>
        </p:blipFill>
        <p:spPr>
          <a:xfrm>
            <a:off x="5711945" y="1846899"/>
            <a:ext cx="5381625" cy="2590800"/>
          </a:xfrm>
          <a:prstGeom prst="rect">
            <a:avLst/>
          </a:prstGeom>
        </p:spPr>
      </p:pic>
    </p:spTree>
    <p:extLst>
      <p:ext uri="{BB962C8B-B14F-4D97-AF65-F5344CB8AC3E}">
        <p14:creationId xmlns:p14="http://schemas.microsoft.com/office/powerpoint/2010/main" val="33189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4B38BC-766F-6C6B-E66B-A79EF9104D47}"/>
              </a:ext>
            </a:extLst>
          </p:cNvPr>
          <p:cNvSpPr txBox="1"/>
          <p:nvPr/>
        </p:nvSpPr>
        <p:spPr>
          <a:xfrm>
            <a:off x="795786" y="4649963"/>
            <a:ext cx="6094562" cy="1384995"/>
          </a:xfrm>
          <a:prstGeom prst="rect">
            <a:avLst/>
          </a:prstGeom>
          <a:noFill/>
        </p:spPr>
        <p:txBody>
          <a:bodyPr wrap="square">
            <a:spAutoFit/>
          </a:bodyPr>
          <a:lstStyle/>
          <a:p>
            <a:pPr algn="just"/>
            <a:r>
              <a:rPr lang="en-US" sz="2800" b="0" i="0" dirty="0">
                <a:solidFill>
                  <a:srgbClr val="374151"/>
                </a:solidFill>
                <a:effectLst/>
                <a:latin typeface="Söhne"/>
              </a:rPr>
              <a:t>The MSE is computed as the average of the squared differences between predicted and actual values</a:t>
            </a:r>
            <a:endParaRPr lang="en-IN" sz="2800" dirty="0"/>
          </a:p>
        </p:txBody>
      </p:sp>
      <p:sp>
        <p:nvSpPr>
          <p:cNvPr id="5" name="TextBox 4">
            <a:extLst>
              <a:ext uri="{FF2B5EF4-FFF2-40B4-BE49-F238E27FC236}">
                <a16:creationId xmlns:a16="http://schemas.microsoft.com/office/drawing/2014/main" id="{6A2D864C-B385-CCC6-AB9B-D317CF995BD9}"/>
              </a:ext>
            </a:extLst>
          </p:cNvPr>
          <p:cNvSpPr txBox="1"/>
          <p:nvPr/>
        </p:nvSpPr>
        <p:spPr>
          <a:xfrm>
            <a:off x="666390" y="823042"/>
            <a:ext cx="6094562" cy="646331"/>
          </a:xfrm>
          <a:prstGeom prst="rect">
            <a:avLst/>
          </a:prstGeom>
          <a:noFill/>
        </p:spPr>
        <p:txBody>
          <a:bodyPr wrap="square">
            <a:spAutoFit/>
          </a:bodyPr>
          <a:lstStyle/>
          <a:p>
            <a:r>
              <a:rPr lang="en-IN" sz="3600" dirty="0"/>
              <a:t>Mean Squared Error(MSE):-</a:t>
            </a:r>
          </a:p>
        </p:txBody>
      </p:sp>
      <p:pic>
        <p:nvPicPr>
          <p:cNvPr id="7" name="Picture 6">
            <a:extLst>
              <a:ext uri="{FF2B5EF4-FFF2-40B4-BE49-F238E27FC236}">
                <a16:creationId xmlns:a16="http://schemas.microsoft.com/office/drawing/2014/main" id="{CB268AF5-261D-9DE8-6ADC-73968446F8CF}"/>
              </a:ext>
            </a:extLst>
          </p:cNvPr>
          <p:cNvPicPr>
            <a:picLocks noChangeAspect="1"/>
          </p:cNvPicPr>
          <p:nvPr/>
        </p:nvPicPr>
        <p:blipFill>
          <a:blip r:embed="rId2"/>
          <a:stretch>
            <a:fillRect/>
          </a:stretch>
        </p:blipFill>
        <p:spPr>
          <a:xfrm>
            <a:off x="3560525" y="1994607"/>
            <a:ext cx="3932261" cy="2060169"/>
          </a:xfrm>
          <a:prstGeom prst="rect">
            <a:avLst/>
          </a:prstGeom>
        </p:spPr>
      </p:pic>
    </p:spTree>
    <p:extLst>
      <p:ext uri="{BB962C8B-B14F-4D97-AF65-F5344CB8AC3E}">
        <p14:creationId xmlns:p14="http://schemas.microsoft.com/office/powerpoint/2010/main" val="1594625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90B6D-FDFA-5ECB-3FBD-95BFDED2A4BA}"/>
              </a:ext>
            </a:extLst>
          </p:cNvPr>
          <p:cNvPicPr>
            <a:picLocks noChangeAspect="1"/>
          </p:cNvPicPr>
          <p:nvPr/>
        </p:nvPicPr>
        <p:blipFill>
          <a:blip r:embed="rId2"/>
          <a:stretch>
            <a:fillRect/>
          </a:stretch>
        </p:blipFill>
        <p:spPr>
          <a:xfrm>
            <a:off x="2988064" y="5418538"/>
            <a:ext cx="3800475" cy="247650"/>
          </a:xfrm>
          <a:prstGeom prst="rect">
            <a:avLst/>
          </a:prstGeom>
        </p:spPr>
      </p:pic>
      <p:sp>
        <p:nvSpPr>
          <p:cNvPr id="5" name="TextBox 4">
            <a:extLst>
              <a:ext uri="{FF2B5EF4-FFF2-40B4-BE49-F238E27FC236}">
                <a16:creationId xmlns:a16="http://schemas.microsoft.com/office/drawing/2014/main" id="{FCDFA8F5-4968-C5ED-4122-C7114B0DB15B}"/>
              </a:ext>
            </a:extLst>
          </p:cNvPr>
          <p:cNvSpPr txBox="1"/>
          <p:nvPr/>
        </p:nvSpPr>
        <p:spPr>
          <a:xfrm>
            <a:off x="631886" y="2285848"/>
            <a:ext cx="6094562" cy="1938992"/>
          </a:xfrm>
          <a:prstGeom prst="rect">
            <a:avLst/>
          </a:prstGeom>
          <a:noFill/>
        </p:spPr>
        <p:txBody>
          <a:bodyPr wrap="square">
            <a:spAutoFit/>
          </a:bodyPr>
          <a:lstStyle/>
          <a:p>
            <a:pPr algn="just"/>
            <a:r>
              <a:rPr lang="en-US" sz="2400" b="0" i="0" dirty="0">
                <a:solidFill>
                  <a:srgbClr val="202124"/>
                </a:solidFill>
                <a:effectLst/>
                <a:latin typeface="Google Sans"/>
              </a:rPr>
              <a:t>Linear regression is </a:t>
            </a:r>
            <a:r>
              <a:rPr lang="en-US" sz="2400" b="0" i="0" dirty="0">
                <a:solidFill>
                  <a:srgbClr val="040C28"/>
                </a:solidFill>
                <a:effectLst/>
                <a:latin typeface="Google Sans"/>
              </a:rPr>
              <a:t>a type of supervised machine learning algorithm that computes the linear relationship between a dependent variable and one or more independent features</a:t>
            </a:r>
            <a:r>
              <a:rPr lang="en-US" b="0" i="0" dirty="0">
                <a:solidFill>
                  <a:srgbClr val="202124"/>
                </a:solidFill>
                <a:effectLst/>
                <a:latin typeface="Google Sans"/>
              </a:rPr>
              <a:t>.</a:t>
            </a:r>
            <a:endParaRPr lang="en-IN" dirty="0"/>
          </a:p>
        </p:txBody>
      </p:sp>
      <p:sp>
        <p:nvSpPr>
          <p:cNvPr id="7" name="TextBox 6">
            <a:extLst>
              <a:ext uri="{FF2B5EF4-FFF2-40B4-BE49-F238E27FC236}">
                <a16:creationId xmlns:a16="http://schemas.microsoft.com/office/drawing/2014/main" id="{6A50A382-01D3-847F-7F43-343C16BC7E75}"/>
              </a:ext>
            </a:extLst>
          </p:cNvPr>
          <p:cNvSpPr txBox="1"/>
          <p:nvPr/>
        </p:nvSpPr>
        <p:spPr>
          <a:xfrm>
            <a:off x="1125027" y="802202"/>
            <a:ext cx="6094562" cy="769441"/>
          </a:xfrm>
          <a:prstGeom prst="rect">
            <a:avLst/>
          </a:prstGeom>
          <a:noFill/>
        </p:spPr>
        <p:txBody>
          <a:bodyPr wrap="square">
            <a:spAutoFit/>
          </a:bodyPr>
          <a:lstStyle/>
          <a:p>
            <a:r>
              <a:rPr lang="en-IN" sz="4400" dirty="0"/>
              <a:t>Linear Regression</a:t>
            </a:r>
          </a:p>
        </p:txBody>
      </p:sp>
      <p:pic>
        <p:nvPicPr>
          <p:cNvPr id="9" name="Picture 8">
            <a:extLst>
              <a:ext uri="{FF2B5EF4-FFF2-40B4-BE49-F238E27FC236}">
                <a16:creationId xmlns:a16="http://schemas.microsoft.com/office/drawing/2014/main" id="{0799A06E-055F-3619-16B2-B64BA88DA71B}"/>
              </a:ext>
            </a:extLst>
          </p:cNvPr>
          <p:cNvPicPr>
            <a:picLocks noChangeAspect="1"/>
          </p:cNvPicPr>
          <p:nvPr/>
        </p:nvPicPr>
        <p:blipFill>
          <a:blip r:embed="rId3"/>
          <a:stretch>
            <a:fillRect/>
          </a:stretch>
        </p:blipFill>
        <p:spPr>
          <a:xfrm>
            <a:off x="8115100" y="1982693"/>
            <a:ext cx="2949196" cy="2545301"/>
          </a:xfrm>
          <a:prstGeom prst="rect">
            <a:avLst/>
          </a:prstGeom>
        </p:spPr>
      </p:pic>
      <p:sp>
        <p:nvSpPr>
          <p:cNvPr id="11" name="TextBox 10">
            <a:extLst>
              <a:ext uri="{FF2B5EF4-FFF2-40B4-BE49-F238E27FC236}">
                <a16:creationId xmlns:a16="http://schemas.microsoft.com/office/drawing/2014/main" id="{42883529-BFB3-435A-C8E9-8781B8CD976C}"/>
              </a:ext>
            </a:extLst>
          </p:cNvPr>
          <p:cNvSpPr txBox="1"/>
          <p:nvPr/>
        </p:nvSpPr>
        <p:spPr>
          <a:xfrm>
            <a:off x="1270239" y="4646657"/>
            <a:ext cx="6094562" cy="646331"/>
          </a:xfrm>
          <a:prstGeom prst="rect">
            <a:avLst/>
          </a:prstGeom>
          <a:noFill/>
        </p:spPr>
        <p:txBody>
          <a:bodyPr wrap="square">
            <a:spAutoFit/>
          </a:bodyPr>
          <a:lstStyle/>
          <a:p>
            <a:r>
              <a:rPr lang="en-IN" sz="3600" dirty="0"/>
              <a:t>Output:</a:t>
            </a:r>
          </a:p>
        </p:txBody>
      </p:sp>
    </p:spTree>
    <p:extLst>
      <p:ext uri="{BB962C8B-B14F-4D97-AF65-F5344CB8AC3E}">
        <p14:creationId xmlns:p14="http://schemas.microsoft.com/office/powerpoint/2010/main" val="196356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ACE9B-B4D4-B05D-BE45-63644CB40055}"/>
              </a:ext>
            </a:extLst>
          </p:cNvPr>
          <p:cNvPicPr>
            <a:picLocks noChangeAspect="1"/>
          </p:cNvPicPr>
          <p:nvPr/>
        </p:nvPicPr>
        <p:blipFill>
          <a:blip r:embed="rId2"/>
          <a:stretch>
            <a:fillRect/>
          </a:stretch>
        </p:blipFill>
        <p:spPr>
          <a:xfrm>
            <a:off x="3584220" y="5674518"/>
            <a:ext cx="2918713" cy="236240"/>
          </a:xfrm>
          <a:prstGeom prst="rect">
            <a:avLst/>
          </a:prstGeom>
        </p:spPr>
      </p:pic>
      <p:sp>
        <p:nvSpPr>
          <p:cNvPr id="5" name="TextBox 4">
            <a:extLst>
              <a:ext uri="{FF2B5EF4-FFF2-40B4-BE49-F238E27FC236}">
                <a16:creationId xmlns:a16="http://schemas.microsoft.com/office/drawing/2014/main" id="{7411AAEC-61EB-DA0C-3F8F-BC4E8DC30B69}"/>
              </a:ext>
            </a:extLst>
          </p:cNvPr>
          <p:cNvSpPr txBox="1"/>
          <p:nvPr/>
        </p:nvSpPr>
        <p:spPr>
          <a:xfrm>
            <a:off x="1097711" y="530910"/>
            <a:ext cx="6094562" cy="1446550"/>
          </a:xfrm>
          <a:prstGeom prst="rect">
            <a:avLst/>
          </a:prstGeom>
          <a:noFill/>
        </p:spPr>
        <p:txBody>
          <a:bodyPr wrap="square">
            <a:spAutoFit/>
          </a:bodyPr>
          <a:lstStyle/>
          <a:p>
            <a:r>
              <a:rPr lang="en-IN" sz="4400" dirty="0">
                <a:solidFill>
                  <a:srgbClr val="4D5156"/>
                </a:solidFill>
                <a:latin typeface="Google Sans"/>
              </a:rPr>
              <a:t>S</a:t>
            </a:r>
            <a:r>
              <a:rPr lang="en-IN" sz="4400" b="0" i="0" dirty="0">
                <a:solidFill>
                  <a:srgbClr val="4D5156"/>
                </a:solidFill>
                <a:effectLst/>
                <a:latin typeface="Google Sans"/>
              </a:rPr>
              <a:t>upport </a:t>
            </a:r>
            <a:r>
              <a:rPr lang="en-IN" sz="4400" dirty="0">
                <a:solidFill>
                  <a:srgbClr val="4D5156"/>
                </a:solidFill>
                <a:latin typeface="Google Sans"/>
              </a:rPr>
              <a:t>V</a:t>
            </a:r>
            <a:r>
              <a:rPr lang="en-IN" sz="4400" b="0" i="0" dirty="0">
                <a:solidFill>
                  <a:srgbClr val="4D5156"/>
                </a:solidFill>
                <a:effectLst/>
                <a:latin typeface="Google Sans"/>
              </a:rPr>
              <a:t>ector </a:t>
            </a:r>
            <a:r>
              <a:rPr lang="en-IN" sz="4400" dirty="0">
                <a:solidFill>
                  <a:srgbClr val="4D5156"/>
                </a:solidFill>
                <a:latin typeface="Google Sans"/>
              </a:rPr>
              <a:t>M</a:t>
            </a:r>
            <a:r>
              <a:rPr lang="en-IN" sz="4400" b="0" i="0" dirty="0">
                <a:solidFill>
                  <a:srgbClr val="4D5156"/>
                </a:solidFill>
                <a:effectLst/>
                <a:latin typeface="Google Sans"/>
              </a:rPr>
              <a:t>achine (SVM)</a:t>
            </a:r>
            <a:endParaRPr lang="en-IN" sz="4400" dirty="0"/>
          </a:p>
        </p:txBody>
      </p:sp>
      <p:sp>
        <p:nvSpPr>
          <p:cNvPr id="7" name="TextBox 6">
            <a:extLst>
              <a:ext uri="{FF2B5EF4-FFF2-40B4-BE49-F238E27FC236}">
                <a16:creationId xmlns:a16="http://schemas.microsoft.com/office/drawing/2014/main" id="{63BAC35B-945C-6D7C-B9D9-DAA4EDEE8A8A}"/>
              </a:ext>
            </a:extLst>
          </p:cNvPr>
          <p:cNvSpPr txBox="1"/>
          <p:nvPr/>
        </p:nvSpPr>
        <p:spPr>
          <a:xfrm>
            <a:off x="649138" y="2362148"/>
            <a:ext cx="6094562" cy="1569660"/>
          </a:xfrm>
          <a:prstGeom prst="rect">
            <a:avLst/>
          </a:prstGeom>
          <a:noFill/>
        </p:spPr>
        <p:txBody>
          <a:bodyPr wrap="square">
            <a:spAutoFit/>
          </a:bodyPr>
          <a:lstStyle/>
          <a:p>
            <a:pPr algn="just"/>
            <a:r>
              <a:rPr lang="en-US" sz="2400" b="0" i="0" dirty="0">
                <a:solidFill>
                  <a:srgbClr val="4D5156"/>
                </a:solidFill>
                <a:effectLst/>
                <a:latin typeface="Google Sans"/>
              </a:rPr>
              <a:t>A support vector machine (SVM) is </a:t>
            </a:r>
            <a:r>
              <a:rPr lang="en-US" sz="2400" b="0" i="0" dirty="0">
                <a:solidFill>
                  <a:srgbClr val="040C28"/>
                </a:solidFill>
                <a:effectLst/>
                <a:latin typeface="Google Sans"/>
              </a:rPr>
              <a:t>a type of supervised learning algorithm used in machine learning to solve classification and regression tasks</a:t>
            </a:r>
            <a:endParaRPr lang="en-IN" sz="2400" dirty="0"/>
          </a:p>
        </p:txBody>
      </p:sp>
      <p:sp>
        <p:nvSpPr>
          <p:cNvPr id="9" name="TextBox 8">
            <a:extLst>
              <a:ext uri="{FF2B5EF4-FFF2-40B4-BE49-F238E27FC236}">
                <a16:creationId xmlns:a16="http://schemas.microsoft.com/office/drawing/2014/main" id="{C97B5BC5-20AD-408C-AF36-F2881FED67C9}"/>
              </a:ext>
            </a:extLst>
          </p:cNvPr>
          <p:cNvSpPr txBox="1"/>
          <p:nvPr/>
        </p:nvSpPr>
        <p:spPr>
          <a:xfrm>
            <a:off x="1261613" y="4695875"/>
            <a:ext cx="6094562" cy="707886"/>
          </a:xfrm>
          <a:prstGeom prst="rect">
            <a:avLst/>
          </a:prstGeom>
          <a:noFill/>
        </p:spPr>
        <p:txBody>
          <a:bodyPr wrap="square">
            <a:spAutoFit/>
          </a:bodyPr>
          <a:lstStyle/>
          <a:p>
            <a:r>
              <a:rPr lang="en-IN" sz="4000" dirty="0"/>
              <a:t>Output:</a:t>
            </a:r>
          </a:p>
        </p:txBody>
      </p:sp>
      <p:pic>
        <p:nvPicPr>
          <p:cNvPr id="11" name="Picture 10">
            <a:extLst>
              <a:ext uri="{FF2B5EF4-FFF2-40B4-BE49-F238E27FC236}">
                <a16:creationId xmlns:a16="http://schemas.microsoft.com/office/drawing/2014/main" id="{4FAEBAC3-56A6-94AD-03A9-EA2ECA882149}"/>
              </a:ext>
            </a:extLst>
          </p:cNvPr>
          <p:cNvPicPr>
            <a:picLocks noChangeAspect="1"/>
          </p:cNvPicPr>
          <p:nvPr/>
        </p:nvPicPr>
        <p:blipFill>
          <a:blip r:embed="rId3"/>
          <a:stretch>
            <a:fillRect/>
          </a:stretch>
        </p:blipFill>
        <p:spPr>
          <a:xfrm>
            <a:off x="7729268" y="1474358"/>
            <a:ext cx="3048000" cy="2457450"/>
          </a:xfrm>
          <a:prstGeom prst="rect">
            <a:avLst/>
          </a:prstGeom>
        </p:spPr>
      </p:pic>
    </p:spTree>
    <p:extLst>
      <p:ext uri="{BB962C8B-B14F-4D97-AF65-F5344CB8AC3E}">
        <p14:creationId xmlns:p14="http://schemas.microsoft.com/office/powerpoint/2010/main" val="2001664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188503-F44E-3744-430E-06B515F01A4C}"/>
              </a:ext>
            </a:extLst>
          </p:cNvPr>
          <p:cNvSpPr txBox="1"/>
          <p:nvPr/>
        </p:nvSpPr>
        <p:spPr>
          <a:xfrm>
            <a:off x="3047281" y="3105835"/>
            <a:ext cx="6094562" cy="369332"/>
          </a:xfrm>
          <a:prstGeom prst="rect">
            <a:avLst/>
          </a:prstGeom>
          <a:noFill/>
        </p:spPr>
        <p:txBody>
          <a:bodyPr wrap="square">
            <a:spAutoFit/>
          </a:bodyPr>
          <a:lstStyle/>
          <a:p>
            <a:endParaRPr lang="en-IN"/>
          </a:p>
        </p:txBody>
      </p:sp>
      <p:sp>
        <p:nvSpPr>
          <p:cNvPr id="4" name="Rectangle 1">
            <a:extLst>
              <a:ext uri="{FF2B5EF4-FFF2-40B4-BE49-F238E27FC236}">
                <a16:creationId xmlns:a16="http://schemas.microsoft.com/office/drawing/2014/main" id="{2997ED65-5091-0553-E951-AC7059631494}"/>
              </a:ext>
            </a:extLst>
          </p:cNvPr>
          <p:cNvSpPr>
            <a:spLocks noChangeArrowheads="1"/>
          </p:cNvSpPr>
          <p:nvPr/>
        </p:nvSpPr>
        <p:spPr bwMode="auto">
          <a:xfrm>
            <a:off x="0" y="-169253"/>
            <a:ext cx="38472" cy="3385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D5156"/>
                </a:solidFill>
                <a:effectLst/>
                <a:latin typeface="Google Sans"/>
                <a:cs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36444D6-6B2D-BF4B-5ED3-1BD984CDB956}"/>
              </a:ext>
            </a:extLst>
          </p:cNvPr>
          <p:cNvSpPr txBox="1"/>
          <p:nvPr/>
        </p:nvSpPr>
        <p:spPr>
          <a:xfrm>
            <a:off x="1026543" y="2207257"/>
            <a:ext cx="6142008" cy="1631216"/>
          </a:xfrm>
          <a:prstGeom prst="rect">
            <a:avLst/>
          </a:prstGeom>
          <a:noFill/>
        </p:spPr>
        <p:txBody>
          <a:bodyPr wrap="square">
            <a:spAutoFit/>
          </a:bodyPr>
          <a:lstStyle/>
          <a:p>
            <a:r>
              <a:rPr lang="en-IN" sz="2000" dirty="0"/>
              <a:t>Ridge regression is a term used to refer to a linear regression model whose coefficients are estimated not by ordinary least squares (OLS), but by an estimator, called ridge estimator, that, albeit biased, has lower variance than the OLS estimator</a:t>
            </a:r>
          </a:p>
        </p:txBody>
      </p:sp>
      <p:sp>
        <p:nvSpPr>
          <p:cNvPr id="9" name="TextBox 8">
            <a:extLst>
              <a:ext uri="{FF2B5EF4-FFF2-40B4-BE49-F238E27FC236}">
                <a16:creationId xmlns:a16="http://schemas.microsoft.com/office/drawing/2014/main" id="{77E5A201-A1C7-F9AD-6020-0AB76202C6C5}"/>
              </a:ext>
            </a:extLst>
          </p:cNvPr>
          <p:cNvSpPr txBox="1"/>
          <p:nvPr/>
        </p:nvSpPr>
        <p:spPr>
          <a:xfrm>
            <a:off x="644105" y="760577"/>
            <a:ext cx="6142008" cy="830997"/>
          </a:xfrm>
          <a:prstGeom prst="rect">
            <a:avLst/>
          </a:prstGeom>
          <a:noFill/>
        </p:spPr>
        <p:txBody>
          <a:bodyPr wrap="square">
            <a:spAutoFit/>
          </a:bodyPr>
          <a:lstStyle/>
          <a:p>
            <a:r>
              <a:rPr lang="en-IN" sz="4800" dirty="0"/>
              <a:t>Ridge regression :-</a:t>
            </a:r>
          </a:p>
        </p:txBody>
      </p:sp>
      <p:pic>
        <p:nvPicPr>
          <p:cNvPr id="6" name="Picture 5">
            <a:extLst>
              <a:ext uri="{FF2B5EF4-FFF2-40B4-BE49-F238E27FC236}">
                <a16:creationId xmlns:a16="http://schemas.microsoft.com/office/drawing/2014/main" id="{83A9EB73-5C53-1D92-5612-B2C0D6847836}"/>
              </a:ext>
            </a:extLst>
          </p:cNvPr>
          <p:cNvPicPr>
            <a:picLocks noChangeAspect="1"/>
          </p:cNvPicPr>
          <p:nvPr/>
        </p:nvPicPr>
        <p:blipFill>
          <a:blip r:embed="rId2"/>
          <a:stretch>
            <a:fillRect/>
          </a:stretch>
        </p:blipFill>
        <p:spPr>
          <a:xfrm>
            <a:off x="6893748" y="638818"/>
            <a:ext cx="4496190" cy="1074513"/>
          </a:xfrm>
          <a:prstGeom prst="rect">
            <a:avLst/>
          </a:prstGeom>
        </p:spPr>
      </p:pic>
      <p:pic>
        <p:nvPicPr>
          <p:cNvPr id="10" name="Picture 9">
            <a:extLst>
              <a:ext uri="{FF2B5EF4-FFF2-40B4-BE49-F238E27FC236}">
                <a16:creationId xmlns:a16="http://schemas.microsoft.com/office/drawing/2014/main" id="{DF1DD0E5-9D43-1B99-36D9-432C0DA1F82A}"/>
              </a:ext>
            </a:extLst>
          </p:cNvPr>
          <p:cNvPicPr>
            <a:picLocks noChangeAspect="1"/>
          </p:cNvPicPr>
          <p:nvPr/>
        </p:nvPicPr>
        <p:blipFill>
          <a:blip r:embed="rId3"/>
          <a:stretch>
            <a:fillRect/>
          </a:stretch>
        </p:blipFill>
        <p:spPr>
          <a:xfrm>
            <a:off x="2225884" y="5230977"/>
            <a:ext cx="3743325" cy="238125"/>
          </a:xfrm>
          <a:prstGeom prst="rect">
            <a:avLst/>
          </a:prstGeom>
        </p:spPr>
      </p:pic>
      <p:sp>
        <p:nvSpPr>
          <p:cNvPr id="12" name="TextBox 11">
            <a:extLst>
              <a:ext uri="{FF2B5EF4-FFF2-40B4-BE49-F238E27FC236}">
                <a16:creationId xmlns:a16="http://schemas.microsoft.com/office/drawing/2014/main" id="{6F57C440-9F85-A190-CE25-A99DB4F351A3}"/>
              </a:ext>
            </a:extLst>
          </p:cNvPr>
          <p:cNvSpPr txBox="1"/>
          <p:nvPr/>
        </p:nvSpPr>
        <p:spPr>
          <a:xfrm>
            <a:off x="751740" y="4340388"/>
            <a:ext cx="6142008" cy="707886"/>
          </a:xfrm>
          <a:prstGeom prst="rect">
            <a:avLst/>
          </a:prstGeom>
          <a:noFill/>
        </p:spPr>
        <p:txBody>
          <a:bodyPr wrap="square">
            <a:spAutoFit/>
          </a:bodyPr>
          <a:lstStyle/>
          <a:p>
            <a:r>
              <a:rPr lang="en-IN" sz="4000" dirty="0"/>
              <a:t>Out put: </a:t>
            </a:r>
          </a:p>
        </p:txBody>
      </p:sp>
    </p:spTree>
    <p:extLst>
      <p:ext uri="{BB962C8B-B14F-4D97-AF65-F5344CB8AC3E}">
        <p14:creationId xmlns:p14="http://schemas.microsoft.com/office/powerpoint/2010/main" val="1231002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B6C7EC-651C-EC0A-62C4-D2CA47D7F1E2}"/>
              </a:ext>
            </a:extLst>
          </p:cNvPr>
          <p:cNvSpPr txBox="1"/>
          <p:nvPr/>
        </p:nvSpPr>
        <p:spPr>
          <a:xfrm>
            <a:off x="735401" y="1777042"/>
            <a:ext cx="6094562" cy="2677656"/>
          </a:xfrm>
          <a:prstGeom prst="rect">
            <a:avLst/>
          </a:prstGeom>
          <a:noFill/>
        </p:spPr>
        <p:txBody>
          <a:bodyPr wrap="square">
            <a:spAutoFit/>
          </a:bodyPr>
          <a:lstStyle/>
          <a:p>
            <a:r>
              <a:rPr lang="en-US" sz="2400" b="0" i="0" dirty="0">
                <a:solidFill>
                  <a:srgbClr val="202124"/>
                </a:solidFill>
                <a:effectLst/>
                <a:latin typeface="Google Sans"/>
              </a:rPr>
              <a:t>Lasso regression is </a:t>
            </a:r>
            <a:r>
              <a:rPr lang="en-US" sz="2400" b="0" i="0" dirty="0">
                <a:solidFill>
                  <a:srgbClr val="040C28"/>
                </a:solidFill>
                <a:effectLst/>
                <a:latin typeface="Google Sans"/>
              </a:rPr>
              <a:t>a regularization technique</a:t>
            </a:r>
            <a:r>
              <a:rPr lang="en-US" sz="2400" b="0" i="0" dirty="0">
                <a:solidFill>
                  <a:srgbClr val="202124"/>
                </a:solidFill>
                <a:effectLst/>
                <a:latin typeface="Google Sans"/>
              </a:rPr>
              <a:t>. It is used over regression methods for a more accurate prediction. This model uses shrinkage. Shrinkage is where data values are shrunk towards a central point as the mean. The lasso procedure encourages simple, sparse models (i.e. models with fewer parameters).</a:t>
            </a:r>
            <a:endParaRPr lang="en-IN" sz="2400" dirty="0"/>
          </a:p>
        </p:txBody>
      </p:sp>
      <p:sp>
        <p:nvSpPr>
          <p:cNvPr id="5" name="TextBox 4">
            <a:extLst>
              <a:ext uri="{FF2B5EF4-FFF2-40B4-BE49-F238E27FC236}">
                <a16:creationId xmlns:a16="http://schemas.microsoft.com/office/drawing/2014/main" id="{46752640-558C-8635-9E58-83F11A291A55}"/>
              </a:ext>
            </a:extLst>
          </p:cNvPr>
          <p:cNvSpPr txBox="1"/>
          <p:nvPr/>
        </p:nvSpPr>
        <p:spPr>
          <a:xfrm>
            <a:off x="735401" y="779446"/>
            <a:ext cx="6094562" cy="769441"/>
          </a:xfrm>
          <a:prstGeom prst="rect">
            <a:avLst/>
          </a:prstGeom>
          <a:noFill/>
        </p:spPr>
        <p:txBody>
          <a:bodyPr wrap="square">
            <a:spAutoFit/>
          </a:bodyPr>
          <a:lstStyle/>
          <a:p>
            <a:r>
              <a:rPr lang="en-US" sz="4400" b="0" i="0" dirty="0">
                <a:solidFill>
                  <a:srgbClr val="202124"/>
                </a:solidFill>
                <a:effectLst/>
                <a:latin typeface="Google Sans"/>
              </a:rPr>
              <a:t>Lasso regression:- </a:t>
            </a:r>
            <a:endParaRPr lang="en-IN" sz="4400" dirty="0"/>
          </a:p>
        </p:txBody>
      </p:sp>
      <p:pic>
        <p:nvPicPr>
          <p:cNvPr id="7" name="Picture 6">
            <a:extLst>
              <a:ext uri="{FF2B5EF4-FFF2-40B4-BE49-F238E27FC236}">
                <a16:creationId xmlns:a16="http://schemas.microsoft.com/office/drawing/2014/main" id="{79B3079A-4422-DC9C-8767-423D5D3482E0}"/>
              </a:ext>
            </a:extLst>
          </p:cNvPr>
          <p:cNvPicPr>
            <a:picLocks noChangeAspect="1"/>
          </p:cNvPicPr>
          <p:nvPr/>
        </p:nvPicPr>
        <p:blipFill>
          <a:blip r:embed="rId2"/>
          <a:stretch>
            <a:fillRect/>
          </a:stretch>
        </p:blipFill>
        <p:spPr>
          <a:xfrm>
            <a:off x="7036998" y="966159"/>
            <a:ext cx="4669047" cy="3109132"/>
          </a:xfrm>
          <a:prstGeom prst="rect">
            <a:avLst/>
          </a:prstGeom>
        </p:spPr>
      </p:pic>
      <p:pic>
        <p:nvPicPr>
          <p:cNvPr id="9" name="Picture 8">
            <a:extLst>
              <a:ext uri="{FF2B5EF4-FFF2-40B4-BE49-F238E27FC236}">
                <a16:creationId xmlns:a16="http://schemas.microsoft.com/office/drawing/2014/main" id="{B00514AD-A3C4-78D3-4BC1-93A3AD8AA9F6}"/>
              </a:ext>
            </a:extLst>
          </p:cNvPr>
          <p:cNvPicPr>
            <a:picLocks noChangeAspect="1"/>
          </p:cNvPicPr>
          <p:nvPr/>
        </p:nvPicPr>
        <p:blipFill>
          <a:blip r:embed="rId3"/>
          <a:stretch>
            <a:fillRect/>
          </a:stretch>
        </p:blipFill>
        <p:spPr>
          <a:xfrm>
            <a:off x="1808042" y="5823895"/>
            <a:ext cx="3762375" cy="276225"/>
          </a:xfrm>
          <a:prstGeom prst="rect">
            <a:avLst/>
          </a:prstGeom>
        </p:spPr>
      </p:pic>
      <p:sp>
        <p:nvSpPr>
          <p:cNvPr id="11" name="TextBox 10">
            <a:extLst>
              <a:ext uri="{FF2B5EF4-FFF2-40B4-BE49-F238E27FC236}">
                <a16:creationId xmlns:a16="http://schemas.microsoft.com/office/drawing/2014/main" id="{48B0D645-296C-5B7C-1178-0194DB67C646}"/>
              </a:ext>
            </a:extLst>
          </p:cNvPr>
          <p:cNvSpPr txBox="1"/>
          <p:nvPr/>
        </p:nvSpPr>
        <p:spPr>
          <a:xfrm>
            <a:off x="735401" y="4857474"/>
            <a:ext cx="6094562" cy="707886"/>
          </a:xfrm>
          <a:prstGeom prst="rect">
            <a:avLst/>
          </a:prstGeom>
          <a:noFill/>
        </p:spPr>
        <p:txBody>
          <a:bodyPr wrap="square">
            <a:spAutoFit/>
          </a:bodyPr>
          <a:lstStyle/>
          <a:p>
            <a:r>
              <a:rPr lang="en-IN" sz="4000" dirty="0"/>
              <a:t>Out put: </a:t>
            </a:r>
          </a:p>
        </p:txBody>
      </p:sp>
    </p:spTree>
    <p:extLst>
      <p:ext uri="{BB962C8B-B14F-4D97-AF65-F5344CB8AC3E}">
        <p14:creationId xmlns:p14="http://schemas.microsoft.com/office/powerpoint/2010/main" val="429825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4DEC3-D37F-4915-0A26-884C8FE077F9}"/>
              </a:ext>
            </a:extLst>
          </p:cNvPr>
          <p:cNvSpPr txBox="1"/>
          <p:nvPr/>
        </p:nvSpPr>
        <p:spPr>
          <a:xfrm>
            <a:off x="657765" y="1601502"/>
            <a:ext cx="6094562" cy="3170099"/>
          </a:xfrm>
          <a:prstGeom prst="rect">
            <a:avLst/>
          </a:prstGeom>
          <a:noFill/>
        </p:spPr>
        <p:txBody>
          <a:bodyPr wrap="square">
            <a:spAutoFit/>
          </a:bodyPr>
          <a:lstStyle/>
          <a:p>
            <a:pPr algn="just"/>
            <a:r>
              <a:rPr lang="en-IN" sz="2000" dirty="0"/>
              <a:t>K-Nearest </a:t>
            </a:r>
            <a:r>
              <a:rPr lang="en-IN" sz="2000" dirty="0" err="1"/>
              <a:t>Neighbors</a:t>
            </a:r>
            <a:r>
              <a:rPr lang="en-IN" sz="2000" dirty="0"/>
              <a:t> (KNN) with bootstrapping is a resampling method that enhances the reliability of KNN models. It involves repeatedly selecting random subsets of the training data with replacement. This process creates multiple datasets, allowing KNN to make predictions on each one and then aggregate the results, which can lead to improved model performance, reduced overfitting, and better generalization on diverse subsets of the data.</a:t>
            </a:r>
          </a:p>
        </p:txBody>
      </p:sp>
      <p:sp>
        <p:nvSpPr>
          <p:cNvPr id="5" name="TextBox 4">
            <a:extLst>
              <a:ext uri="{FF2B5EF4-FFF2-40B4-BE49-F238E27FC236}">
                <a16:creationId xmlns:a16="http://schemas.microsoft.com/office/drawing/2014/main" id="{0D60DF99-8628-95D5-F83C-B51C0E01A840}"/>
              </a:ext>
            </a:extLst>
          </p:cNvPr>
          <p:cNvSpPr txBox="1"/>
          <p:nvPr/>
        </p:nvSpPr>
        <p:spPr>
          <a:xfrm>
            <a:off x="735402" y="671667"/>
            <a:ext cx="6094562" cy="769441"/>
          </a:xfrm>
          <a:prstGeom prst="rect">
            <a:avLst/>
          </a:prstGeom>
          <a:noFill/>
        </p:spPr>
        <p:txBody>
          <a:bodyPr wrap="square">
            <a:spAutoFit/>
          </a:bodyPr>
          <a:lstStyle/>
          <a:p>
            <a:r>
              <a:rPr lang="en-IN" sz="4400" dirty="0"/>
              <a:t>KNN with bootstrap:- </a:t>
            </a:r>
          </a:p>
        </p:txBody>
      </p:sp>
      <p:pic>
        <p:nvPicPr>
          <p:cNvPr id="7" name="Picture 6">
            <a:extLst>
              <a:ext uri="{FF2B5EF4-FFF2-40B4-BE49-F238E27FC236}">
                <a16:creationId xmlns:a16="http://schemas.microsoft.com/office/drawing/2014/main" id="{E6447AE8-CA3E-EB5E-7590-3784362834AC}"/>
              </a:ext>
            </a:extLst>
          </p:cNvPr>
          <p:cNvPicPr>
            <a:picLocks noChangeAspect="1"/>
          </p:cNvPicPr>
          <p:nvPr/>
        </p:nvPicPr>
        <p:blipFill>
          <a:blip r:embed="rId2"/>
          <a:stretch>
            <a:fillRect/>
          </a:stretch>
        </p:blipFill>
        <p:spPr>
          <a:xfrm>
            <a:off x="2691801" y="5795243"/>
            <a:ext cx="5600700" cy="219075"/>
          </a:xfrm>
          <a:prstGeom prst="rect">
            <a:avLst/>
          </a:prstGeom>
        </p:spPr>
      </p:pic>
      <p:sp>
        <p:nvSpPr>
          <p:cNvPr id="9" name="TextBox 8">
            <a:extLst>
              <a:ext uri="{FF2B5EF4-FFF2-40B4-BE49-F238E27FC236}">
                <a16:creationId xmlns:a16="http://schemas.microsoft.com/office/drawing/2014/main" id="{747A57C4-8F24-4DF7-CC36-14163CAB9AE8}"/>
              </a:ext>
            </a:extLst>
          </p:cNvPr>
          <p:cNvSpPr txBox="1"/>
          <p:nvPr/>
        </p:nvSpPr>
        <p:spPr>
          <a:xfrm>
            <a:off x="784285" y="4929479"/>
            <a:ext cx="6094562" cy="707886"/>
          </a:xfrm>
          <a:prstGeom prst="rect">
            <a:avLst/>
          </a:prstGeom>
          <a:noFill/>
        </p:spPr>
        <p:txBody>
          <a:bodyPr wrap="square">
            <a:spAutoFit/>
          </a:bodyPr>
          <a:lstStyle/>
          <a:p>
            <a:r>
              <a:rPr lang="en-IN" sz="4000" dirty="0"/>
              <a:t>Out put: </a:t>
            </a:r>
          </a:p>
        </p:txBody>
      </p:sp>
    </p:spTree>
    <p:extLst>
      <p:ext uri="{BB962C8B-B14F-4D97-AF65-F5344CB8AC3E}">
        <p14:creationId xmlns:p14="http://schemas.microsoft.com/office/powerpoint/2010/main" val="1083600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A37F2-FE3E-CB69-3560-9E7C36A47C0D}"/>
              </a:ext>
            </a:extLst>
          </p:cNvPr>
          <p:cNvSpPr txBox="1"/>
          <p:nvPr/>
        </p:nvSpPr>
        <p:spPr>
          <a:xfrm>
            <a:off x="2268747" y="3244334"/>
            <a:ext cx="6873096" cy="369332"/>
          </a:xfrm>
          <a:prstGeom prst="rect">
            <a:avLst/>
          </a:prstGeom>
          <a:noFill/>
        </p:spPr>
        <p:txBody>
          <a:bodyPr wrap="square">
            <a:spAutoFit/>
          </a:bodyPr>
          <a:lstStyle/>
          <a:p>
            <a:r>
              <a:rPr lang="en-IN" dirty="0"/>
              <a:t>https://github.com/spideyy36/project-stat-ml.git</a:t>
            </a:r>
          </a:p>
        </p:txBody>
      </p:sp>
      <p:sp>
        <p:nvSpPr>
          <p:cNvPr id="5" name="TextBox 4">
            <a:extLst>
              <a:ext uri="{FF2B5EF4-FFF2-40B4-BE49-F238E27FC236}">
                <a16:creationId xmlns:a16="http://schemas.microsoft.com/office/drawing/2014/main" id="{38451F94-4C76-F7F7-4A66-2B6C96FB3A1D}"/>
              </a:ext>
            </a:extLst>
          </p:cNvPr>
          <p:cNvSpPr txBox="1"/>
          <p:nvPr/>
        </p:nvSpPr>
        <p:spPr>
          <a:xfrm>
            <a:off x="933809" y="1130862"/>
            <a:ext cx="6094562" cy="830997"/>
          </a:xfrm>
          <a:prstGeom prst="rect">
            <a:avLst/>
          </a:prstGeom>
          <a:noFill/>
        </p:spPr>
        <p:txBody>
          <a:bodyPr wrap="square">
            <a:spAutoFit/>
          </a:bodyPr>
          <a:lstStyle/>
          <a:p>
            <a:r>
              <a:rPr lang="en-IN" sz="4800" dirty="0"/>
              <a:t>GitHub Link:-</a:t>
            </a:r>
          </a:p>
        </p:txBody>
      </p:sp>
    </p:spTree>
    <p:extLst>
      <p:ext uri="{BB962C8B-B14F-4D97-AF65-F5344CB8AC3E}">
        <p14:creationId xmlns:p14="http://schemas.microsoft.com/office/powerpoint/2010/main" val="2114777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adbury Dairy Milk launches limited-edition 'Thank You' bar replacing logo  - The Hindu BusinessLine">
            <a:extLst>
              <a:ext uri="{FF2B5EF4-FFF2-40B4-BE49-F238E27FC236}">
                <a16:creationId xmlns:a16="http://schemas.microsoft.com/office/drawing/2014/main" id="{5E8F834E-209B-07E9-16F1-5D1F8962B7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22BC391-D629-CB43-876E-83703676BB5B}"/>
              </a:ext>
            </a:extLst>
          </p:cNvPr>
          <p:cNvPicPr>
            <a:picLocks noChangeAspect="1"/>
          </p:cNvPicPr>
          <p:nvPr/>
        </p:nvPicPr>
        <p:blipFill>
          <a:blip r:embed="rId2"/>
          <a:srcRect/>
          <a:stretch/>
        </p:blipFill>
        <p:spPr>
          <a:xfrm>
            <a:off x="1875526" y="1687901"/>
            <a:ext cx="8440947" cy="3786997"/>
          </a:xfrm>
          <a:prstGeom prst="rect">
            <a:avLst/>
          </a:prstGeom>
        </p:spPr>
      </p:pic>
    </p:spTree>
    <p:extLst>
      <p:ext uri="{BB962C8B-B14F-4D97-AF65-F5344CB8AC3E}">
        <p14:creationId xmlns:p14="http://schemas.microsoft.com/office/powerpoint/2010/main" val="313034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DFCB25-08D0-3CF5-B76D-8D625B5BA7D5}"/>
              </a:ext>
            </a:extLst>
          </p:cNvPr>
          <p:cNvSpPr txBox="1"/>
          <p:nvPr/>
        </p:nvSpPr>
        <p:spPr>
          <a:xfrm>
            <a:off x="3047281" y="3244334"/>
            <a:ext cx="6094562" cy="369332"/>
          </a:xfrm>
          <a:prstGeom prst="rect">
            <a:avLst/>
          </a:prstGeom>
          <a:noFill/>
        </p:spPr>
        <p:txBody>
          <a:bodyPr wrap="square">
            <a:spAutoFit/>
          </a:bodyPr>
          <a:lstStyle/>
          <a:p>
            <a:endParaRPr lang="en-IN" dirty="0"/>
          </a:p>
        </p:txBody>
      </p:sp>
      <p:pic>
        <p:nvPicPr>
          <p:cNvPr id="7" name="Picture 6">
            <a:extLst>
              <a:ext uri="{FF2B5EF4-FFF2-40B4-BE49-F238E27FC236}">
                <a16:creationId xmlns:a16="http://schemas.microsoft.com/office/drawing/2014/main" id="{9D0CC9D6-8201-2C6B-FA14-1B9A4B35C2D4}"/>
              </a:ext>
            </a:extLst>
          </p:cNvPr>
          <p:cNvPicPr>
            <a:picLocks noChangeAspect="1"/>
          </p:cNvPicPr>
          <p:nvPr/>
        </p:nvPicPr>
        <p:blipFill>
          <a:blip r:embed="rId2"/>
          <a:stretch>
            <a:fillRect/>
          </a:stretch>
        </p:blipFill>
        <p:spPr>
          <a:xfrm>
            <a:off x="6094562" y="802257"/>
            <a:ext cx="5512279" cy="5382883"/>
          </a:xfrm>
          <a:prstGeom prst="rect">
            <a:avLst/>
          </a:prstGeom>
        </p:spPr>
      </p:pic>
      <p:sp>
        <p:nvSpPr>
          <p:cNvPr id="9" name="TextBox 8">
            <a:extLst>
              <a:ext uri="{FF2B5EF4-FFF2-40B4-BE49-F238E27FC236}">
                <a16:creationId xmlns:a16="http://schemas.microsoft.com/office/drawing/2014/main" id="{EBC74145-DC36-F5A1-1037-9CD052BEE751}"/>
              </a:ext>
            </a:extLst>
          </p:cNvPr>
          <p:cNvSpPr txBox="1"/>
          <p:nvPr/>
        </p:nvSpPr>
        <p:spPr>
          <a:xfrm>
            <a:off x="416224" y="1192298"/>
            <a:ext cx="6094562" cy="830997"/>
          </a:xfrm>
          <a:prstGeom prst="rect">
            <a:avLst/>
          </a:prstGeom>
          <a:noFill/>
        </p:spPr>
        <p:txBody>
          <a:bodyPr wrap="square">
            <a:spAutoFit/>
          </a:bodyPr>
          <a:lstStyle/>
          <a:p>
            <a:r>
              <a:rPr lang="en-US" sz="4800" dirty="0"/>
              <a:t>User  Details :-</a:t>
            </a:r>
            <a:endParaRPr lang="en-IN" sz="4800" dirty="0"/>
          </a:p>
        </p:txBody>
      </p:sp>
      <p:sp>
        <p:nvSpPr>
          <p:cNvPr id="13" name="TextBox 12">
            <a:extLst>
              <a:ext uri="{FF2B5EF4-FFF2-40B4-BE49-F238E27FC236}">
                <a16:creationId xmlns:a16="http://schemas.microsoft.com/office/drawing/2014/main" id="{3F67C612-2E1C-E5CC-8955-E3D96C5C978B}"/>
              </a:ext>
            </a:extLst>
          </p:cNvPr>
          <p:cNvSpPr txBox="1"/>
          <p:nvPr/>
        </p:nvSpPr>
        <p:spPr>
          <a:xfrm>
            <a:off x="582283" y="3010008"/>
            <a:ext cx="6094562" cy="2523768"/>
          </a:xfrm>
          <a:prstGeom prst="rect">
            <a:avLst/>
          </a:prstGeom>
          <a:noFill/>
        </p:spPr>
        <p:txBody>
          <a:bodyPr wrap="square">
            <a:spAutoFit/>
          </a:bodyPr>
          <a:lstStyle/>
          <a:p>
            <a:pPr marL="0" indent="0">
              <a:buNone/>
            </a:pPr>
            <a:r>
              <a:rPr lang="en-US" sz="2000" dirty="0"/>
              <a:t> </a:t>
            </a:r>
            <a:r>
              <a:rPr lang="en-US" sz="2000" dirty="0" err="1"/>
              <a:t>V.Ashish</a:t>
            </a:r>
            <a:r>
              <a:rPr lang="en-US" sz="2000" dirty="0"/>
              <a:t>     2203A52059</a:t>
            </a:r>
          </a:p>
          <a:p>
            <a:r>
              <a:rPr lang="en-US" sz="2000" dirty="0"/>
              <a:t> </a:t>
            </a:r>
          </a:p>
          <a:p>
            <a:endParaRPr lang="en-US" sz="2000" dirty="0"/>
          </a:p>
          <a:p>
            <a:pPr marL="0" indent="0">
              <a:buNone/>
            </a:pPr>
            <a:r>
              <a:rPr lang="en-US" sz="2000" dirty="0"/>
              <a:t>  Trainer :-</a:t>
            </a:r>
          </a:p>
          <a:p>
            <a:pPr marL="0" indent="0">
              <a:buNone/>
            </a:pPr>
            <a:r>
              <a:rPr lang="en-US" sz="2000" dirty="0"/>
              <a:t>	    </a:t>
            </a:r>
            <a:r>
              <a:rPr lang="en-US" sz="2000" dirty="0" err="1"/>
              <a:t>D.Ramesh</a:t>
            </a:r>
            <a:endParaRPr lang="en-US" sz="2000" dirty="0"/>
          </a:p>
          <a:p>
            <a:pPr marL="0" indent="0">
              <a:buNone/>
            </a:pPr>
            <a:r>
              <a:rPr lang="en-US" sz="2000" dirty="0"/>
              <a:t>	    </a:t>
            </a:r>
            <a:r>
              <a:rPr lang="en-US" sz="2000" dirty="0" err="1"/>
              <a:t>Asst.professor</a:t>
            </a:r>
            <a:endParaRPr lang="en-US" sz="2000" dirty="0"/>
          </a:p>
          <a:p>
            <a:pPr marL="0" indent="0">
              <a:buNone/>
            </a:pPr>
            <a:r>
              <a:rPr lang="en-US" sz="2000" dirty="0"/>
              <a:t>  	    CS and AI&amp;ML</a:t>
            </a:r>
          </a:p>
          <a:p>
            <a:pPr marL="0" indent="0">
              <a:buNone/>
            </a:pPr>
            <a:r>
              <a:rPr lang="en-US" dirty="0"/>
              <a:t> </a:t>
            </a:r>
            <a:endParaRPr lang="en-IN" dirty="0"/>
          </a:p>
        </p:txBody>
      </p:sp>
    </p:spTree>
    <p:extLst>
      <p:ext uri="{BB962C8B-B14F-4D97-AF65-F5344CB8AC3E}">
        <p14:creationId xmlns:p14="http://schemas.microsoft.com/office/powerpoint/2010/main" val="4052849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D82ED-2B83-1023-08CE-1DA8F26ED594}"/>
              </a:ext>
            </a:extLst>
          </p:cNvPr>
          <p:cNvPicPr>
            <a:picLocks noChangeAspect="1"/>
          </p:cNvPicPr>
          <p:nvPr/>
        </p:nvPicPr>
        <p:blipFill>
          <a:blip r:embed="rId2"/>
          <a:stretch>
            <a:fillRect/>
          </a:stretch>
        </p:blipFill>
        <p:spPr>
          <a:xfrm>
            <a:off x="7496353" y="797943"/>
            <a:ext cx="3969589" cy="5262114"/>
          </a:xfrm>
          <a:prstGeom prst="rect">
            <a:avLst/>
          </a:prstGeom>
        </p:spPr>
      </p:pic>
      <p:sp>
        <p:nvSpPr>
          <p:cNvPr id="5" name="TextBox 4">
            <a:extLst>
              <a:ext uri="{FF2B5EF4-FFF2-40B4-BE49-F238E27FC236}">
                <a16:creationId xmlns:a16="http://schemas.microsoft.com/office/drawing/2014/main" id="{6876BDBB-5185-C509-4A51-A2F0782230DC}"/>
              </a:ext>
            </a:extLst>
          </p:cNvPr>
          <p:cNvSpPr txBox="1"/>
          <p:nvPr/>
        </p:nvSpPr>
        <p:spPr>
          <a:xfrm>
            <a:off x="726058" y="2433375"/>
            <a:ext cx="6094562" cy="2893100"/>
          </a:xfrm>
          <a:prstGeom prst="rect">
            <a:avLst/>
          </a:prstGeom>
          <a:noFill/>
        </p:spPr>
        <p:txBody>
          <a:bodyPr wrap="square">
            <a:spAutoFit/>
          </a:bodyPr>
          <a:lstStyle/>
          <a:p>
            <a:pPr algn="just">
              <a:buFont typeface="Arial" panose="020B0604020202020204" pitchFamily="34" charset="0"/>
              <a:buChar char="•"/>
            </a:pPr>
            <a:r>
              <a:rPr lang="en-US" b="0" i="0" dirty="0">
                <a:solidFill>
                  <a:srgbClr val="374151"/>
                </a:solidFill>
                <a:effectLst/>
                <a:latin typeface="Söhne"/>
              </a:rPr>
              <a:t>Welcome to </a:t>
            </a:r>
            <a:r>
              <a:rPr lang="en-US" dirty="0">
                <a:solidFill>
                  <a:srgbClr val="374151"/>
                </a:solidFill>
                <a:latin typeface="Söhne"/>
              </a:rPr>
              <a:t>my</a:t>
            </a:r>
            <a:r>
              <a:rPr lang="en-US" b="0" i="0" dirty="0">
                <a:solidFill>
                  <a:srgbClr val="374151"/>
                </a:solidFill>
                <a:effectLst/>
                <a:latin typeface="Söhne"/>
              </a:rPr>
              <a:t> presentation on "Energy Efficiency Dataset and Machine Learning."</a:t>
            </a:r>
          </a:p>
          <a:p>
            <a:pPr algn="just">
              <a:buFont typeface="Arial" panose="020B0604020202020204" pitchFamily="34" charset="0"/>
              <a:buChar char="•"/>
            </a:pPr>
            <a:r>
              <a:rPr lang="en-US" b="0" i="0" dirty="0">
                <a:solidFill>
                  <a:srgbClr val="374151"/>
                </a:solidFill>
                <a:effectLst/>
                <a:latin typeface="Söhne"/>
              </a:rPr>
              <a:t>In an era of growing energy </a:t>
            </a:r>
            <a:r>
              <a:rPr lang="en-US" sz="2000" b="0" i="0" dirty="0">
                <a:solidFill>
                  <a:srgbClr val="374151"/>
                </a:solidFill>
                <a:effectLst/>
                <a:latin typeface="Söhne"/>
              </a:rPr>
              <a:t>consumption</a:t>
            </a:r>
            <a:r>
              <a:rPr lang="en-US" b="0" i="0" dirty="0">
                <a:solidFill>
                  <a:srgbClr val="374151"/>
                </a:solidFill>
                <a:effectLst/>
                <a:latin typeface="Söhne"/>
              </a:rPr>
              <a:t> and environmental concerns, optimizing energy usage is paramount.</a:t>
            </a:r>
          </a:p>
          <a:p>
            <a:pPr algn="just">
              <a:buFont typeface="Arial" panose="020B0604020202020204" pitchFamily="34" charset="0"/>
              <a:buChar char="•"/>
            </a:pPr>
            <a:r>
              <a:rPr lang="en-US" b="0" i="0" dirty="0">
                <a:solidFill>
                  <a:srgbClr val="374151"/>
                </a:solidFill>
                <a:effectLst/>
                <a:latin typeface="Söhne"/>
              </a:rPr>
              <a:t>This presentation explores the synergy between machine learning and energy efficiency, focusing on how data-driven insights can revolutionize energy management.</a:t>
            </a:r>
          </a:p>
          <a:p>
            <a:pPr algn="just">
              <a:buFont typeface="Arial" panose="020B0604020202020204" pitchFamily="34" charset="0"/>
              <a:buChar char="•"/>
            </a:pPr>
            <a:r>
              <a:rPr lang="en-US" b="0" i="0" dirty="0">
                <a:solidFill>
                  <a:srgbClr val="374151"/>
                </a:solidFill>
                <a:effectLst/>
                <a:latin typeface="Söhne"/>
              </a:rPr>
              <a:t>Let's dive into the world of energy datasets and discover how machine learning can drive efficiency, reduce costs, and promote sustainability.</a:t>
            </a:r>
          </a:p>
        </p:txBody>
      </p:sp>
      <p:sp>
        <p:nvSpPr>
          <p:cNvPr id="7" name="TextBox 6">
            <a:extLst>
              <a:ext uri="{FF2B5EF4-FFF2-40B4-BE49-F238E27FC236}">
                <a16:creationId xmlns:a16="http://schemas.microsoft.com/office/drawing/2014/main" id="{5580DC24-4AB6-05E0-59B6-30050C196037}"/>
              </a:ext>
            </a:extLst>
          </p:cNvPr>
          <p:cNvSpPr txBox="1"/>
          <p:nvPr/>
        </p:nvSpPr>
        <p:spPr>
          <a:xfrm>
            <a:off x="1710187" y="868797"/>
            <a:ext cx="6094562" cy="830997"/>
          </a:xfrm>
          <a:prstGeom prst="rect">
            <a:avLst/>
          </a:prstGeom>
          <a:noFill/>
        </p:spPr>
        <p:txBody>
          <a:bodyPr wrap="square">
            <a:spAutoFit/>
          </a:bodyPr>
          <a:lstStyle/>
          <a:p>
            <a:r>
              <a:rPr lang="en-IN" sz="4800" b="1" i="0" dirty="0">
                <a:effectLst/>
                <a:latin typeface="Söhne"/>
              </a:rPr>
              <a:t>Introduction</a:t>
            </a:r>
            <a:endParaRPr lang="en-IN" sz="4800" dirty="0"/>
          </a:p>
        </p:txBody>
      </p:sp>
    </p:spTree>
    <p:extLst>
      <p:ext uri="{BB962C8B-B14F-4D97-AF65-F5344CB8AC3E}">
        <p14:creationId xmlns:p14="http://schemas.microsoft.com/office/powerpoint/2010/main" val="26978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3F1295-B98C-BC38-4FFF-D93BD631B5FC}"/>
              </a:ext>
            </a:extLst>
          </p:cNvPr>
          <p:cNvSpPr txBox="1"/>
          <p:nvPr/>
        </p:nvSpPr>
        <p:spPr>
          <a:xfrm>
            <a:off x="554248" y="2963174"/>
            <a:ext cx="6094562" cy="1631216"/>
          </a:xfrm>
          <a:prstGeom prst="rect">
            <a:avLst/>
          </a:prstGeom>
          <a:noFill/>
        </p:spPr>
        <p:txBody>
          <a:bodyPr wrap="square">
            <a:spAutoFit/>
          </a:bodyPr>
          <a:lstStyle/>
          <a:p>
            <a:pPr algn="just"/>
            <a:r>
              <a:rPr lang="en-US" sz="2000" dirty="0"/>
              <a:t>Energy efficiency is a crucial issue that affects both individuals and businesses. By using machine learning algorithms, we can optimize energy usage patterns and reduce waste, leading to significant cost savings and a healthier planet.</a:t>
            </a:r>
            <a:endParaRPr lang="en-IN" sz="2000" dirty="0"/>
          </a:p>
        </p:txBody>
      </p:sp>
      <p:sp>
        <p:nvSpPr>
          <p:cNvPr id="5" name="TextBox 4">
            <a:extLst>
              <a:ext uri="{FF2B5EF4-FFF2-40B4-BE49-F238E27FC236}">
                <a16:creationId xmlns:a16="http://schemas.microsoft.com/office/drawing/2014/main" id="{0B5C18DC-6DBF-E6A1-42C4-487642F3BEB8}"/>
              </a:ext>
            </a:extLst>
          </p:cNvPr>
          <p:cNvSpPr txBox="1"/>
          <p:nvPr/>
        </p:nvSpPr>
        <p:spPr>
          <a:xfrm>
            <a:off x="847545" y="1087731"/>
            <a:ext cx="6094562" cy="923330"/>
          </a:xfrm>
          <a:prstGeom prst="rect">
            <a:avLst/>
          </a:prstGeom>
          <a:noFill/>
        </p:spPr>
        <p:txBody>
          <a:bodyPr wrap="square">
            <a:spAutoFit/>
          </a:bodyPr>
          <a:lstStyle/>
          <a:p>
            <a:r>
              <a:rPr lang="en-IN" sz="5400" b="1" i="0" dirty="0">
                <a:effectLst/>
                <a:latin typeface="Söhne"/>
              </a:rPr>
              <a:t>Introduction</a:t>
            </a:r>
            <a:endParaRPr lang="en-IN" sz="5400" dirty="0"/>
          </a:p>
        </p:txBody>
      </p:sp>
      <p:pic>
        <p:nvPicPr>
          <p:cNvPr id="7" name="Picture 6">
            <a:extLst>
              <a:ext uri="{FF2B5EF4-FFF2-40B4-BE49-F238E27FC236}">
                <a16:creationId xmlns:a16="http://schemas.microsoft.com/office/drawing/2014/main" id="{5A122F70-5A41-07ED-02E3-C4DB94CBC57F}"/>
              </a:ext>
            </a:extLst>
          </p:cNvPr>
          <p:cNvPicPr>
            <a:picLocks noChangeAspect="1"/>
          </p:cNvPicPr>
          <p:nvPr/>
        </p:nvPicPr>
        <p:blipFill>
          <a:blip r:embed="rId2"/>
          <a:stretch>
            <a:fillRect/>
          </a:stretch>
        </p:blipFill>
        <p:spPr>
          <a:xfrm>
            <a:off x="7013275" y="871268"/>
            <a:ext cx="4331180" cy="4977442"/>
          </a:xfrm>
          <a:prstGeom prst="rect">
            <a:avLst/>
          </a:prstGeom>
        </p:spPr>
      </p:pic>
    </p:spTree>
    <p:extLst>
      <p:ext uri="{BB962C8B-B14F-4D97-AF65-F5344CB8AC3E}">
        <p14:creationId xmlns:p14="http://schemas.microsoft.com/office/powerpoint/2010/main" val="2479168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9A6E3-4EDE-4214-DA1A-4361CCDC406F}"/>
              </a:ext>
            </a:extLst>
          </p:cNvPr>
          <p:cNvPicPr>
            <a:picLocks noChangeAspect="1"/>
          </p:cNvPicPr>
          <p:nvPr/>
        </p:nvPicPr>
        <p:blipFill>
          <a:blip r:embed="rId2"/>
          <a:stretch>
            <a:fillRect/>
          </a:stretch>
        </p:blipFill>
        <p:spPr>
          <a:xfrm>
            <a:off x="2596551" y="2053086"/>
            <a:ext cx="5703697" cy="4085115"/>
          </a:xfrm>
          <a:prstGeom prst="rect">
            <a:avLst/>
          </a:prstGeom>
        </p:spPr>
      </p:pic>
      <p:sp>
        <p:nvSpPr>
          <p:cNvPr id="5" name="TextBox 4">
            <a:extLst>
              <a:ext uri="{FF2B5EF4-FFF2-40B4-BE49-F238E27FC236}">
                <a16:creationId xmlns:a16="http://schemas.microsoft.com/office/drawing/2014/main" id="{7B4BF832-7477-D11F-4127-F9DCCECA06EF}"/>
              </a:ext>
            </a:extLst>
          </p:cNvPr>
          <p:cNvSpPr txBox="1"/>
          <p:nvPr/>
        </p:nvSpPr>
        <p:spPr>
          <a:xfrm>
            <a:off x="890677" y="719799"/>
            <a:ext cx="6094562" cy="769441"/>
          </a:xfrm>
          <a:prstGeom prst="rect">
            <a:avLst/>
          </a:prstGeom>
          <a:noFill/>
        </p:spPr>
        <p:txBody>
          <a:bodyPr wrap="square">
            <a:spAutoFit/>
          </a:bodyPr>
          <a:lstStyle/>
          <a:p>
            <a:r>
              <a:rPr lang="en-IN" sz="4400" dirty="0"/>
              <a:t>Data-set:-</a:t>
            </a:r>
          </a:p>
        </p:txBody>
      </p:sp>
    </p:spTree>
    <p:extLst>
      <p:ext uri="{BB962C8B-B14F-4D97-AF65-F5344CB8AC3E}">
        <p14:creationId xmlns:p14="http://schemas.microsoft.com/office/powerpoint/2010/main" val="3030342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F42BC-3B1F-DE42-AFDC-4AD35C2D5A8B}"/>
              </a:ext>
            </a:extLst>
          </p:cNvPr>
          <p:cNvPicPr>
            <a:picLocks noChangeAspect="1"/>
          </p:cNvPicPr>
          <p:nvPr/>
        </p:nvPicPr>
        <p:blipFill>
          <a:blip r:embed="rId2"/>
          <a:stretch>
            <a:fillRect/>
          </a:stretch>
        </p:blipFill>
        <p:spPr>
          <a:xfrm>
            <a:off x="879894" y="1851214"/>
            <a:ext cx="9903238" cy="4126892"/>
          </a:xfrm>
          <a:prstGeom prst="rect">
            <a:avLst/>
          </a:prstGeom>
        </p:spPr>
      </p:pic>
      <p:sp>
        <p:nvSpPr>
          <p:cNvPr id="5" name="TextBox 4">
            <a:extLst>
              <a:ext uri="{FF2B5EF4-FFF2-40B4-BE49-F238E27FC236}">
                <a16:creationId xmlns:a16="http://schemas.microsoft.com/office/drawing/2014/main" id="{33B88746-3973-99B4-D987-3033B613E26A}"/>
              </a:ext>
            </a:extLst>
          </p:cNvPr>
          <p:cNvSpPr txBox="1"/>
          <p:nvPr/>
        </p:nvSpPr>
        <p:spPr>
          <a:xfrm>
            <a:off x="1063205" y="646983"/>
            <a:ext cx="6094562" cy="769441"/>
          </a:xfrm>
          <a:prstGeom prst="rect">
            <a:avLst/>
          </a:prstGeom>
          <a:noFill/>
        </p:spPr>
        <p:txBody>
          <a:bodyPr wrap="square">
            <a:spAutoFit/>
          </a:bodyPr>
          <a:lstStyle/>
          <a:p>
            <a:r>
              <a:rPr lang="en-IN" sz="4400" b="0" dirty="0">
                <a:solidFill>
                  <a:srgbClr val="000000"/>
                </a:solidFill>
                <a:effectLst/>
                <a:latin typeface="Courier New" panose="02070309020205020404" pitchFamily="49" charset="0"/>
              </a:rPr>
              <a:t>Graph:</a:t>
            </a:r>
          </a:p>
        </p:txBody>
      </p:sp>
    </p:spTree>
    <p:extLst>
      <p:ext uri="{BB962C8B-B14F-4D97-AF65-F5344CB8AC3E}">
        <p14:creationId xmlns:p14="http://schemas.microsoft.com/office/powerpoint/2010/main" val="3290464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453B50-CD8A-8199-B60C-E1606381E752}"/>
              </a:ext>
            </a:extLst>
          </p:cNvPr>
          <p:cNvPicPr>
            <a:picLocks noChangeAspect="1"/>
          </p:cNvPicPr>
          <p:nvPr/>
        </p:nvPicPr>
        <p:blipFill>
          <a:blip r:embed="rId2"/>
          <a:stretch>
            <a:fillRect/>
          </a:stretch>
        </p:blipFill>
        <p:spPr>
          <a:xfrm>
            <a:off x="2898476" y="543464"/>
            <a:ext cx="5926347" cy="2794419"/>
          </a:xfrm>
          <a:prstGeom prst="rect">
            <a:avLst/>
          </a:prstGeom>
        </p:spPr>
      </p:pic>
      <p:pic>
        <p:nvPicPr>
          <p:cNvPr id="3" name="Picture 2">
            <a:extLst>
              <a:ext uri="{FF2B5EF4-FFF2-40B4-BE49-F238E27FC236}">
                <a16:creationId xmlns:a16="http://schemas.microsoft.com/office/drawing/2014/main" id="{AF8EB2D5-BDFF-ACB5-6256-103C45CD392C}"/>
              </a:ext>
            </a:extLst>
          </p:cNvPr>
          <p:cNvPicPr>
            <a:picLocks noChangeAspect="1"/>
          </p:cNvPicPr>
          <p:nvPr/>
        </p:nvPicPr>
        <p:blipFill>
          <a:blip r:embed="rId3"/>
          <a:stretch>
            <a:fillRect/>
          </a:stretch>
        </p:blipFill>
        <p:spPr>
          <a:xfrm>
            <a:off x="3778370" y="3807800"/>
            <a:ext cx="3665567" cy="2084041"/>
          </a:xfrm>
          <a:prstGeom prst="rect">
            <a:avLst/>
          </a:prstGeom>
        </p:spPr>
      </p:pic>
    </p:spTree>
    <p:extLst>
      <p:ext uri="{BB962C8B-B14F-4D97-AF65-F5344CB8AC3E}">
        <p14:creationId xmlns:p14="http://schemas.microsoft.com/office/powerpoint/2010/main" val="33500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051FA-9BAF-BEB8-3E0B-0A717D8A575C}"/>
              </a:ext>
            </a:extLst>
          </p:cNvPr>
          <p:cNvSpPr txBox="1"/>
          <p:nvPr/>
        </p:nvSpPr>
        <p:spPr>
          <a:xfrm>
            <a:off x="2003484" y="751300"/>
            <a:ext cx="6094562" cy="769441"/>
          </a:xfrm>
          <a:prstGeom prst="rect">
            <a:avLst/>
          </a:prstGeom>
          <a:noFill/>
        </p:spPr>
        <p:txBody>
          <a:bodyPr wrap="square">
            <a:spAutoFit/>
          </a:bodyPr>
          <a:lstStyle/>
          <a:p>
            <a:r>
              <a:rPr lang="en-IN" sz="4400" b="0" dirty="0">
                <a:solidFill>
                  <a:srgbClr val="000000"/>
                </a:solidFill>
                <a:effectLst/>
                <a:latin typeface="Courier New" panose="02070309020205020404" pitchFamily="49" charset="0"/>
              </a:rPr>
              <a:t>Graph:</a:t>
            </a:r>
          </a:p>
        </p:txBody>
      </p:sp>
      <p:pic>
        <p:nvPicPr>
          <p:cNvPr id="5" name="Picture 4">
            <a:extLst>
              <a:ext uri="{FF2B5EF4-FFF2-40B4-BE49-F238E27FC236}">
                <a16:creationId xmlns:a16="http://schemas.microsoft.com/office/drawing/2014/main" id="{CDEFAC9E-8C6A-3FFC-D6C0-63647406F41E}"/>
              </a:ext>
            </a:extLst>
          </p:cNvPr>
          <p:cNvPicPr>
            <a:picLocks noChangeAspect="1"/>
          </p:cNvPicPr>
          <p:nvPr/>
        </p:nvPicPr>
        <p:blipFill>
          <a:blip r:embed="rId2"/>
          <a:stretch>
            <a:fillRect/>
          </a:stretch>
        </p:blipFill>
        <p:spPr>
          <a:xfrm>
            <a:off x="1112806" y="1888737"/>
            <a:ext cx="10187797" cy="4028984"/>
          </a:xfrm>
          <a:prstGeom prst="rect">
            <a:avLst/>
          </a:prstGeom>
        </p:spPr>
      </p:pic>
    </p:spTree>
    <p:extLst>
      <p:ext uri="{BB962C8B-B14F-4D97-AF65-F5344CB8AC3E}">
        <p14:creationId xmlns:p14="http://schemas.microsoft.com/office/powerpoint/2010/main" val="389529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968F2D-A466-B045-9656-592472B37F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9683" y="603849"/>
            <a:ext cx="6476569" cy="2689105"/>
          </a:xfrm>
          <a:prstGeom prst="rect">
            <a:avLst/>
          </a:prstGeom>
          <a:noFill/>
          <a:ln>
            <a:noFill/>
          </a:ln>
        </p:spPr>
      </p:pic>
      <p:pic>
        <p:nvPicPr>
          <p:cNvPr id="3" name="Picture 2">
            <a:extLst>
              <a:ext uri="{FF2B5EF4-FFF2-40B4-BE49-F238E27FC236}">
                <a16:creationId xmlns:a16="http://schemas.microsoft.com/office/drawing/2014/main" id="{B89A7DB3-16D2-875E-65F2-B4AD19181D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2053" y="3565047"/>
            <a:ext cx="3648674" cy="2261498"/>
          </a:xfrm>
          <a:prstGeom prst="rect">
            <a:avLst/>
          </a:prstGeom>
          <a:noFill/>
          <a:ln>
            <a:noFill/>
          </a:ln>
        </p:spPr>
      </p:pic>
    </p:spTree>
    <p:extLst>
      <p:ext uri="{BB962C8B-B14F-4D97-AF65-F5344CB8AC3E}">
        <p14:creationId xmlns:p14="http://schemas.microsoft.com/office/powerpoint/2010/main" val="2997895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3.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327</TotalTime>
  <Words>742</Words>
  <Application>Microsoft Office PowerPoint</Application>
  <PresentationFormat>Widescreen</PresentationFormat>
  <Paragraphs>59</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Avenir Next LT Pro</vt:lpstr>
      <vt:lpstr>Avenir Next LT Pro Light</vt:lpstr>
      <vt:lpstr>Calibri</vt:lpstr>
      <vt:lpstr>Courier New</vt:lpstr>
      <vt:lpstr>Garamond</vt:lpstr>
      <vt:lpstr>Google Sans</vt:lpstr>
      <vt:lpstr>Söhne</vt:lpstr>
      <vt:lpstr>SavonVTI</vt:lpstr>
      <vt:lpstr>Energy    efficiency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efficiency</dc:title>
  <dc:creator>ASHISH V</dc:creator>
  <cp:lastModifiedBy>ASHISH V</cp:lastModifiedBy>
  <cp:revision>4</cp:revision>
  <dcterms:created xsi:type="dcterms:W3CDTF">2023-09-21T13:43:00Z</dcterms:created>
  <dcterms:modified xsi:type="dcterms:W3CDTF">2023-11-07T14:58:52Z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